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6"/>
  </p:notesMasterIdLst>
  <p:sldIdLst>
    <p:sldId id="257" r:id="rId2"/>
    <p:sldId id="275" r:id="rId3"/>
    <p:sldId id="259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70" r:id="rId12"/>
    <p:sldId id="271" r:id="rId13"/>
    <p:sldId id="276" r:id="rId14"/>
    <p:sldId id="273" r:id="rId15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3" d="100"/>
          <a:sy n="53" d="100"/>
        </p:scale>
        <p:origin x="1660" y="4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bd2870af4a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bd2870af4a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7fe923b3f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7fe923b3f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7fe923b3f5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7fe923b3f5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c0c8f8167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c0c8f8167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f1cff9347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f1cff9347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fe923b3f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7fe923b3f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7fe923b3f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7fe923b3f5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7fe923b3f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7fe923b3f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fe923b3f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7fe923b3f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7fe923b3f5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7fe923b3f5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7fe923b3f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7fe923b3f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7fe923b3f5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7fe923b3f5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-9800" y="4396744"/>
            <a:ext cx="9199500" cy="754500"/>
          </a:xfrm>
          <a:prstGeom prst="rect">
            <a:avLst/>
          </a:prstGeom>
          <a:gradFill>
            <a:gsLst>
              <a:gs pos="0">
                <a:srgbClr val="1B3B70"/>
              </a:gs>
              <a:gs pos="100000">
                <a:srgbClr val="3A74C7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132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5" y="4435857"/>
            <a:ext cx="3810000" cy="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 rotWithShape="1">
          <a:blip r:embed="rId2">
            <a:alphaModFix/>
          </a:blip>
          <a:srcRect b="24219"/>
          <a:stretch/>
        </p:blipFill>
        <p:spPr>
          <a:xfrm>
            <a:off x="-28950" y="2481100"/>
            <a:ext cx="9199498" cy="27503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-28950" y="-19600"/>
            <a:ext cx="9199500" cy="2877000"/>
          </a:xfrm>
          <a:prstGeom prst="rect">
            <a:avLst/>
          </a:prstGeom>
          <a:solidFill>
            <a:srgbClr val="1B3B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/>
          <p:nvPr/>
        </p:nvSpPr>
        <p:spPr>
          <a:xfrm rot="10800000">
            <a:off x="4076700" y="2819400"/>
            <a:ext cx="666900" cy="381000"/>
          </a:xfrm>
          <a:prstGeom prst="triangle">
            <a:avLst>
              <a:gd name="adj" fmla="val 50000"/>
            </a:avLst>
          </a:prstGeom>
          <a:solidFill>
            <a:srgbClr val="1B3B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876300" y="1847850"/>
            <a:ext cx="7086600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title" idx="2"/>
          </p:nvPr>
        </p:nvSpPr>
        <p:spPr>
          <a:xfrm>
            <a:off x="466650" y="856850"/>
            <a:ext cx="8365800" cy="11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Narrow"/>
              <a:buNone/>
              <a:defRPr sz="6000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3500" y="180563"/>
            <a:ext cx="3810000" cy="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-9800" y="4396744"/>
            <a:ext cx="9199500" cy="754500"/>
          </a:xfrm>
          <a:prstGeom prst="rect">
            <a:avLst/>
          </a:prstGeom>
          <a:gradFill>
            <a:gsLst>
              <a:gs pos="0">
                <a:srgbClr val="1B3B70"/>
              </a:gs>
              <a:gs pos="100000">
                <a:srgbClr val="3A74C7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" name="Google Shape;3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5" y="4435857"/>
            <a:ext cx="3810000" cy="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-9800" y="4389124"/>
            <a:ext cx="9199500" cy="754500"/>
          </a:xfrm>
          <a:prstGeom prst="rect">
            <a:avLst/>
          </a:prstGeom>
          <a:gradFill>
            <a:gsLst>
              <a:gs pos="0">
                <a:srgbClr val="1B3B70"/>
              </a:gs>
              <a:gs pos="100000">
                <a:srgbClr val="3A74C7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" name="Google Shape;3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5" y="4428237"/>
            <a:ext cx="3810000" cy="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-9800" y="4398921"/>
            <a:ext cx="9199500" cy="754500"/>
          </a:xfrm>
          <a:prstGeom prst="rect">
            <a:avLst/>
          </a:prstGeom>
          <a:gradFill>
            <a:gsLst>
              <a:gs pos="0">
                <a:srgbClr val="1B3B70"/>
              </a:gs>
              <a:gs pos="100000">
                <a:srgbClr val="3A74C7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" name="Google Shape;4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5" y="4438034"/>
            <a:ext cx="3810000" cy="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2459077" y="145850"/>
            <a:ext cx="6704400" cy="754500"/>
          </a:xfrm>
          <a:prstGeom prst="rect">
            <a:avLst/>
          </a:prstGeom>
          <a:gradFill>
            <a:gsLst>
              <a:gs pos="0">
                <a:srgbClr val="3A74C7"/>
              </a:gs>
              <a:gs pos="100000">
                <a:srgbClr val="1B3B7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05500" y="724475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" name="Google Shape;4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20925" y="184950"/>
            <a:ext cx="3810000" cy="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>
            <a:off x="-9800" y="4300950"/>
            <a:ext cx="9199500" cy="754500"/>
          </a:xfrm>
          <a:prstGeom prst="rect">
            <a:avLst/>
          </a:prstGeom>
          <a:gradFill>
            <a:gsLst>
              <a:gs pos="0">
                <a:srgbClr val="1B3B70"/>
              </a:gs>
              <a:gs pos="100000">
                <a:srgbClr val="3A74C7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5" y="4340063"/>
            <a:ext cx="3810000" cy="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_ONLY_1">
    <p:bg>
      <p:bgPr>
        <a:gradFill>
          <a:gsLst>
            <a:gs pos="0">
              <a:srgbClr val="3A74C7"/>
            </a:gs>
            <a:gs pos="100000">
              <a:srgbClr val="1B3B70"/>
            </a:gs>
          </a:gsLst>
          <a:lin ang="0" scaled="0"/>
        </a:gra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" name="Google Shape;6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57300" y="0"/>
            <a:ext cx="3786700" cy="267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/>
          <p:nvPr/>
        </p:nvSpPr>
        <p:spPr>
          <a:xfrm>
            <a:off x="-9800" y="4300950"/>
            <a:ext cx="9199500" cy="754500"/>
          </a:xfrm>
          <a:prstGeom prst="rect">
            <a:avLst/>
          </a:prstGeom>
          <a:gradFill>
            <a:gsLst>
              <a:gs pos="0">
                <a:srgbClr val="1B3B70"/>
              </a:gs>
              <a:gs pos="100000">
                <a:srgbClr val="3A74C7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6" name="Google Shape;66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" name="Google Shape;6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5" y="4340063"/>
            <a:ext cx="3810000" cy="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60" r:id="rId9"/>
    <p:sldLayoutId id="214748366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>
            <a:off x="1221205" y="1980950"/>
            <a:ext cx="7086600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Diego Acevedo, Samantha Colbert-Neal, Pallav </a:t>
            </a:r>
            <a:r>
              <a:rPr lang="en-US" dirty="0" err="1"/>
              <a:t>Kamojjhala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AAI 501: Introduction to Artificial Intelligence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title" idx="2"/>
          </p:nvPr>
        </p:nvSpPr>
        <p:spPr>
          <a:xfrm>
            <a:off x="466650" y="856850"/>
            <a:ext cx="8365800" cy="11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Flower Classification: Analysis of Data Augmentation Strategies</a:t>
            </a:r>
            <a:endParaRPr sz="3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Data Augmentation Layers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EDA22D-9C7B-3B9E-425A-78C5D8CBB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70" y="1155032"/>
            <a:ext cx="3159172" cy="3115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18CB4C-D14F-743D-64CA-B841A87CBF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372" y="1155032"/>
            <a:ext cx="4007494" cy="3115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Accuracy Across Models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9CD8E4-752A-9F34-C485-C1F25E16C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304" y="902896"/>
            <a:ext cx="6171392" cy="333770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Accuracy Across Models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4AD004-DDCD-677D-EA30-3C361B520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976" y="1017725"/>
            <a:ext cx="6162048" cy="333265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BAACC-183B-D5F2-D7A4-0462A15B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24F8B-E941-905F-D8DB-59E14915E6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491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BAACC-183B-D5F2-D7A4-0462A15B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24F8B-E941-905F-D8DB-59E14915E6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416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Flip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283CAF-626B-A65F-A876-D747020A2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18" y="1017725"/>
            <a:ext cx="3189403" cy="31454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C9E400-8CCE-BA76-6ADB-A4182C4654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9006" y="923363"/>
            <a:ext cx="4073976" cy="32398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Crop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BF5542-1ADE-2F7D-DD74-BE5DFB9C1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96" y="1061859"/>
            <a:ext cx="3193699" cy="31496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E8CA17-0707-7DE7-2E27-A8B00AD96A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1426" y="1061859"/>
            <a:ext cx="4051292" cy="314969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Translation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BB0A79-6813-CCCD-0E83-7D2B5D6AC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154" y="1148495"/>
            <a:ext cx="3121510" cy="30784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ABBF9C-F267-D419-5477-E6B189D95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456" y="1148495"/>
            <a:ext cx="3959719" cy="307849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Rotation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4CB4B9-22CE-C021-D73D-3D864391C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565" y="1120373"/>
            <a:ext cx="3217761" cy="31734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8C11F1-45D6-7D23-64F2-C58777068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5047" y="1120373"/>
            <a:ext cx="4023085" cy="31734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Zoom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F7C181-966D-8328-7424-AE1BB0DED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75" y="1122196"/>
            <a:ext cx="3241825" cy="31971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F49980-5359-AC91-D862-139EB90913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0670" y="1122196"/>
            <a:ext cx="4053171" cy="319715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Contrast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FA0CE0-8B53-4BBE-3B84-F675831B3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502" y="1017725"/>
            <a:ext cx="3362141" cy="33158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0F4D69-A6EF-56BD-5CD6-C44481CBF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5445" y="1017725"/>
            <a:ext cx="4203599" cy="33158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Brightness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4A5D57-73C3-FB73-3967-54F985D52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43" y="1017725"/>
            <a:ext cx="3181667" cy="3137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5D9CC2-B771-EF43-C23F-2E19EC0FF8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4653" y="1017725"/>
            <a:ext cx="3977957" cy="31378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Office PowerPoint</Application>
  <PresentationFormat>On-screen Show (16:9)</PresentationFormat>
  <Paragraphs>15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Arial Narrow</vt:lpstr>
      <vt:lpstr>Simple Light</vt:lpstr>
      <vt:lpstr>Flower Classification: Analysis of Data Augmentation Strategies</vt:lpstr>
      <vt:lpstr>Intro </vt:lpstr>
      <vt:lpstr>Random Flip</vt:lpstr>
      <vt:lpstr>Random Crop</vt:lpstr>
      <vt:lpstr>Random Translation</vt:lpstr>
      <vt:lpstr>Random Rotation</vt:lpstr>
      <vt:lpstr>Random Zoom</vt:lpstr>
      <vt:lpstr>Random Contrast</vt:lpstr>
      <vt:lpstr>Random Brightness</vt:lpstr>
      <vt:lpstr>All Data Augmentation Layers</vt:lpstr>
      <vt:lpstr>Validation Accuracy Across Models</vt:lpstr>
      <vt:lpstr>Training Accuracy Across Models</vt:lpstr>
      <vt:lpstr>Conclusion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Colbert-Neal, Samantha</cp:lastModifiedBy>
  <cp:revision>1</cp:revision>
  <dcterms:modified xsi:type="dcterms:W3CDTF">2024-08-11T19:46:58Z</dcterms:modified>
</cp:coreProperties>
</file>